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0"/>
  </p:notesMasterIdLst>
  <p:handoutMasterIdLst>
    <p:handoutMasterId r:id="rId11"/>
  </p:handoutMasterIdLst>
  <p:sldIdLst>
    <p:sldId id="765" r:id="rId2"/>
    <p:sldId id="860" r:id="rId3"/>
    <p:sldId id="859" r:id="rId4"/>
    <p:sldId id="858" r:id="rId5"/>
    <p:sldId id="861" r:id="rId6"/>
    <p:sldId id="838" r:id="rId7"/>
    <p:sldId id="857" r:id="rId8"/>
    <p:sldId id="836" r:id="rId9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8E8EF"/>
    <a:srgbClr val="CDCDDE"/>
    <a:srgbClr val="A0A0A8"/>
    <a:srgbClr val="082FAC"/>
    <a:srgbClr val="EDEFE5"/>
    <a:srgbClr val="6286F8"/>
    <a:srgbClr val="C8FCCE"/>
    <a:srgbClr val="A0E5FE"/>
    <a:srgbClr val="A4F2FA"/>
    <a:srgbClr val="1D0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6374" autoAdjust="0"/>
  </p:normalViewPr>
  <p:slideViewPr>
    <p:cSldViewPr>
      <p:cViewPr varScale="1">
        <p:scale>
          <a:sx n="84" d="100"/>
          <a:sy n="84" d="100"/>
        </p:scale>
        <p:origin x="300" y="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069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37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59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2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контрольной и разрешительной деятельности 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2024 году</a:t>
            </a: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2024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533348" y="838750"/>
            <a:ext cx="83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Результаты </a:t>
            </a:r>
            <a:r>
              <a:rPr kumimoji="0" lang="ru-RU" sz="2400" b="1" i="0" u="none" strike="noStrike" kern="1200" cap="all" spc="0" normalizeH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кнд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за </a:t>
            </a:r>
            <a:r>
              <a:rPr lang="ru-RU" sz="2400" b="1" cap="all" dirty="0">
                <a:latin typeface="Calibri" panose="020F0502020204030204" pitchFamily="34" charset="0"/>
                <a:cs typeface="+mn-cs"/>
                <a:sym typeface="Calibri"/>
              </a:rPr>
              <a:t>12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месяцев 2023 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DF3FD54-F77D-4004-A4D8-E39EA9C28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226613"/>
              </p:ext>
            </p:extLst>
          </p:nvPr>
        </p:nvGraphicFramePr>
        <p:xfrm>
          <a:off x="188978" y="1412776"/>
          <a:ext cx="8759228" cy="510247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15810">
                  <a:extLst>
                    <a:ext uri="{9D8B030D-6E8A-4147-A177-3AD203B41FA5}">
                      <a16:colId xmlns:a16="http://schemas.microsoft.com/office/drawing/2014/main" val="1924231386"/>
                    </a:ext>
                  </a:extLst>
                </a:gridCol>
                <a:gridCol w="1277064">
                  <a:extLst>
                    <a:ext uri="{9D8B030D-6E8A-4147-A177-3AD203B41FA5}">
                      <a16:colId xmlns:a16="http://schemas.microsoft.com/office/drawing/2014/main" val="1666698921"/>
                    </a:ext>
                  </a:extLst>
                </a:gridCol>
                <a:gridCol w="1218482">
                  <a:extLst>
                    <a:ext uri="{9D8B030D-6E8A-4147-A177-3AD203B41FA5}">
                      <a16:colId xmlns:a16="http://schemas.microsoft.com/office/drawing/2014/main" val="523498455"/>
                    </a:ext>
                  </a:extLst>
                </a:gridCol>
                <a:gridCol w="1185295">
                  <a:extLst>
                    <a:ext uri="{9D8B030D-6E8A-4147-A177-3AD203B41FA5}">
                      <a16:colId xmlns:a16="http://schemas.microsoft.com/office/drawing/2014/main" val="533880104"/>
                    </a:ext>
                  </a:extLst>
                </a:gridCol>
                <a:gridCol w="1124615">
                  <a:extLst>
                    <a:ext uri="{9D8B030D-6E8A-4147-A177-3AD203B41FA5}">
                      <a16:colId xmlns:a16="http://schemas.microsoft.com/office/drawing/2014/main" val="1218531171"/>
                    </a:ext>
                  </a:extLst>
                </a:gridCol>
                <a:gridCol w="1337962">
                  <a:extLst>
                    <a:ext uri="{9D8B030D-6E8A-4147-A177-3AD203B41FA5}">
                      <a16:colId xmlns:a16="http://schemas.microsoft.com/office/drawing/2014/main" val="624289210"/>
                    </a:ext>
                  </a:extLst>
                </a:gridCol>
              </a:tblGrid>
              <a:tr h="756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Пром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Энерго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chemeClr val="bg1"/>
                          </a:solidFill>
                          <a:effectLst/>
                        </a:rPr>
                        <a:t>Стройнадзор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ГТС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cap="all" baseline="0" dirty="0">
                          <a:solidFill>
                            <a:schemeClr val="bg1"/>
                          </a:solidFill>
                          <a:effectLst/>
                        </a:rPr>
                        <a:t>Итого</a:t>
                      </a:r>
                      <a:endParaRPr lang="ru-RU" sz="1800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954554"/>
                  </a:ext>
                </a:extLst>
              </a:tr>
              <a:tr h="7618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Количество поднадзорных организаций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3 921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indent="13970" algn="ctr" rtl="0" eaLnBrk="1" latinLnBrk="0" hangingPunct="1">
                        <a:spcAft>
                          <a:spcPts val="0"/>
                        </a:spcAft>
                        <a:tabLst>
                          <a:tab pos="90170" algn="l"/>
                          <a:tab pos="540385" algn="l"/>
                        </a:tabLst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7 942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11 955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71656161"/>
                  </a:ext>
                </a:extLst>
              </a:tr>
              <a:tr h="713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Количество поднадзорных объектов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9 880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55 688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393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115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66 076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57672757"/>
                  </a:ext>
                </a:extLst>
              </a:tr>
              <a:tr h="4934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Проведено КНД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928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indent="13970" algn="ctr" rtl="0" eaLnBrk="1" latinLnBrk="0" hangingPunct="1">
                        <a:spcAft>
                          <a:spcPts val="0"/>
                        </a:spcAft>
                        <a:tabLst>
                          <a:tab pos="90170" algn="l"/>
                          <a:tab pos="540385" algn="l"/>
                        </a:tabLst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309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510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1 847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976178358"/>
                  </a:ext>
                </a:extLst>
              </a:tr>
              <a:tr h="5434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Выявлено нарушений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9 568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3 468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4 256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203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17 495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682261317"/>
                  </a:ext>
                </a:extLst>
              </a:tr>
              <a:tr h="4811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Наложенных административных </a:t>
                      </a:r>
                      <a:r>
                        <a:rPr lang="ru-RU" sz="1800" b="1" baseline="0" dirty="0">
                          <a:solidFill>
                            <a:schemeClr val="bg1"/>
                          </a:solidFill>
                          <a:effectLst/>
                        </a:rPr>
                        <a:t>наказаний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1 022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172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421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1 635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43943997"/>
                  </a:ext>
                </a:extLst>
              </a:tr>
              <a:tr h="8397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На общую сумму (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29 275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724,5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37 893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1 565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69 457,5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4303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689954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107505" y="831034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Индикаторы риска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8E30D5A-894C-468C-B999-05E56B14B0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775" y="1359028"/>
            <a:ext cx="8870449" cy="43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D80A8E-B1C2-410E-9AC2-93DFF34AEB23}"/>
              </a:ext>
            </a:extLst>
          </p:cNvPr>
          <p:cNvSpPr txBox="1">
            <a:spLocks/>
          </p:cNvSpPr>
          <p:nvPr/>
        </p:nvSpPr>
        <p:spPr bwMode="auto">
          <a:xfrm>
            <a:off x="395536" y="888080"/>
            <a:ext cx="8568952" cy="8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Профилактика в области промышленной безопасности</a:t>
            </a:r>
            <a:b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 приволжского управления за  12 месяцев 2023</a:t>
            </a:r>
          </a:p>
        </p:txBody>
      </p:sp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id="{A3D26257-D9FB-4B7A-B125-2D5E2F88C9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161532"/>
              </p:ext>
            </p:extLst>
          </p:nvPr>
        </p:nvGraphicFramePr>
        <p:xfrm>
          <a:off x="202225" y="1723814"/>
          <a:ext cx="8834271" cy="49954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42686">
                  <a:extLst>
                    <a:ext uri="{9D8B030D-6E8A-4147-A177-3AD203B41FA5}">
                      <a16:colId xmlns:a16="http://schemas.microsoft.com/office/drawing/2014/main" val="1616606223"/>
                    </a:ext>
                  </a:extLst>
                </a:gridCol>
                <a:gridCol w="1491585">
                  <a:extLst>
                    <a:ext uri="{9D8B030D-6E8A-4147-A177-3AD203B41FA5}">
                      <a16:colId xmlns:a16="http://schemas.microsoft.com/office/drawing/2014/main" val="4033426988"/>
                    </a:ext>
                  </a:extLst>
                </a:gridCol>
              </a:tblGrid>
              <a:tr h="144375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показателя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12 месяцев 2023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518406"/>
                  </a:ext>
                </a:extLst>
              </a:tr>
              <a:tr h="490224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консультаций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2067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695136477"/>
                  </a:ext>
                </a:extLst>
              </a:tr>
              <a:tr h="50159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Объявлено предостережений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585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60655971"/>
                  </a:ext>
                </a:extLst>
              </a:tr>
              <a:tr h="79406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Опубликовано в сети Интернет обзоров типовых нарушений обязательных требований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814913756"/>
                  </a:ext>
                </a:extLst>
              </a:tr>
              <a:tr h="4692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Профилактических визитов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61124028"/>
                  </a:ext>
                </a:extLst>
              </a:tr>
              <a:tr h="8274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Проведено публичных мероприятий,</a:t>
                      </a:r>
                      <a:r>
                        <a:rPr lang="ru-RU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конференций, семинаров, </a:t>
                      </a:r>
                      <a:r>
                        <a:rPr lang="ru-RU" sz="18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вебинаров</a:t>
                      </a:r>
                      <a:r>
                        <a:rPr lang="ru-RU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совещаний и др. по разъяснению обязательных требований</a:t>
                      </a:r>
                      <a:endParaRPr lang="ru-RU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45140686"/>
                  </a:ext>
                </a:extLst>
              </a:tr>
              <a:tr h="4692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публичных обсуждений правоприменительной практики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76139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309657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EBA55E-3DBA-4E0A-9E4B-FEAD2B62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3FC32B-7D5B-4404-AC1F-0AF2878D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6719-E1EF-4585-A0C9-5E3C3D1A8013}" type="slidenum">
              <a:rPr lang="ru-RU" altLang="ru-RU" smtClean="0"/>
              <a:pPr/>
              <a:t>5</a:t>
            </a:fld>
            <a:endParaRPr lang="ru-RU" alt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6806C77-DA0C-49D8-A5C7-DDF6F0237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9358" y="9239"/>
            <a:ext cx="9183358" cy="684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6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000C7F6-6A5B-4CB0-A8BA-48261268A853}"/>
              </a:ext>
            </a:extLst>
          </p:cNvPr>
          <p:cNvSpPr/>
          <p:nvPr/>
        </p:nvSpPr>
        <p:spPr>
          <a:xfrm>
            <a:off x="107503" y="775169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09585" algn="ctr"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Calibri" pitchFamily="34" charset="0"/>
              </a:rPr>
              <a:t>С 1 августа 2021 года проводится эксперимент по оптимизации и автоматизации процессов в сфере разрешительной деятельности через Единый портал государственных услуг.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DEEB396-880F-4837-8839-9B45336FD6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000074"/>
              </p:ext>
            </p:extLst>
          </p:nvPr>
        </p:nvGraphicFramePr>
        <p:xfrm>
          <a:off x="214223" y="1844824"/>
          <a:ext cx="8575949" cy="4436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14645868"/>
                    </a:ext>
                  </a:extLst>
                </a:gridCol>
                <a:gridCol w="979493">
                  <a:extLst>
                    <a:ext uri="{9D8B030D-6E8A-4147-A177-3AD203B41FA5}">
                      <a16:colId xmlns:a16="http://schemas.microsoft.com/office/drawing/2014/main" val="3054793750"/>
                    </a:ext>
                  </a:extLst>
                </a:gridCol>
                <a:gridCol w="979493">
                  <a:extLst>
                    <a:ext uri="{9D8B030D-6E8A-4147-A177-3AD203B41FA5}">
                      <a16:colId xmlns:a16="http://schemas.microsoft.com/office/drawing/2014/main" val="3936844428"/>
                    </a:ext>
                  </a:extLst>
                </a:gridCol>
                <a:gridCol w="1196778">
                  <a:extLst>
                    <a:ext uri="{9D8B030D-6E8A-4147-A177-3AD203B41FA5}">
                      <a16:colId xmlns:a16="http://schemas.microsoft.com/office/drawing/2014/main" val="546668392"/>
                    </a:ext>
                  </a:extLst>
                </a:gridCol>
                <a:gridCol w="1135924">
                  <a:extLst>
                    <a:ext uri="{9D8B030D-6E8A-4147-A177-3AD203B41FA5}">
                      <a16:colId xmlns:a16="http://schemas.microsoft.com/office/drawing/2014/main" val="3867465417"/>
                    </a:ext>
                  </a:extLst>
                </a:gridCol>
                <a:gridCol w="1154397">
                  <a:extLst>
                    <a:ext uri="{9D8B030D-6E8A-4147-A177-3AD203B41FA5}">
                      <a16:colId xmlns:a16="http://schemas.microsoft.com/office/drawing/2014/main" val="1580131331"/>
                    </a:ext>
                  </a:extLst>
                </a:gridCol>
                <a:gridCol w="1329864">
                  <a:extLst>
                    <a:ext uri="{9D8B030D-6E8A-4147-A177-3AD203B41FA5}">
                      <a16:colId xmlns:a16="http://schemas.microsoft.com/office/drawing/2014/main" val="132659218"/>
                    </a:ext>
                  </a:extLst>
                </a:gridCol>
              </a:tblGrid>
              <a:tr h="1196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Вид госуслуги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12 мес. 2022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86" marR="5586" marT="5586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12 мес. 2023</a:t>
                      </a: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200" b="0" u="none" strike="noStrike" dirty="0">
                        <a:effectLst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3665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3643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ЗЭПБ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37 837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15 851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39 643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27 146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68,5%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0553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Регистрация ОПО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4 454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18,7%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79044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Лицензирование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35,6%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12214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Аттестация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15 546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0,5%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15 759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8,7%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859329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58 381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16 815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60 276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30 321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50,3%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0108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008578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A6331F-A061-4360-88B8-600A16D69912}"/>
              </a:ext>
            </a:extLst>
          </p:cNvPr>
          <p:cNvSpPr txBox="1"/>
          <p:nvPr/>
        </p:nvSpPr>
        <p:spPr>
          <a:xfrm>
            <a:off x="539552" y="1206308"/>
            <a:ext cx="7776864" cy="4445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об изменениях в законодательстве, образцы бланков заявления, сведений, рекомендации по их заполнению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др. выставлены на официальном интернет- сайте Управления privol.gosnadzor.ru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112754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73153</TotalTime>
  <Words>377</Words>
  <Application>Microsoft Office PowerPoint</Application>
  <PresentationFormat>Экран (4:3)</PresentationFormat>
  <Paragraphs>132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Измайлова Зульфия Наилевна</cp:lastModifiedBy>
  <cp:revision>3020</cp:revision>
  <cp:lastPrinted>2021-04-02T07:24:06Z</cp:lastPrinted>
  <dcterms:created xsi:type="dcterms:W3CDTF">2000-02-02T11:29:10Z</dcterms:created>
  <dcterms:modified xsi:type="dcterms:W3CDTF">2024-05-31T06:44:00Z</dcterms:modified>
</cp:coreProperties>
</file>