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notesMasterIdLst>
    <p:notesMasterId r:id="rId10"/>
  </p:notesMasterIdLst>
  <p:handoutMasterIdLst>
    <p:handoutMasterId r:id="rId11"/>
  </p:handoutMasterIdLst>
  <p:sldIdLst>
    <p:sldId id="765" r:id="rId2"/>
    <p:sldId id="860" r:id="rId3"/>
    <p:sldId id="859" r:id="rId4"/>
    <p:sldId id="858" r:id="rId5"/>
    <p:sldId id="861" r:id="rId6"/>
    <p:sldId id="838" r:id="rId7"/>
    <p:sldId id="857" r:id="rId8"/>
    <p:sldId id="836" r:id="rId9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8E8EF"/>
    <a:srgbClr val="CDCDDE"/>
    <a:srgbClr val="A0A0A8"/>
    <a:srgbClr val="082FAC"/>
    <a:srgbClr val="EDEFE5"/>
    <a:srgbClr val="6286F8"/>
    <a:srgbClr val="C8FCCE"/>
    <a:srgbClr val="A0E5FE"/>
    <a:srgbClr val="A4F2FA"/>
    <a:srgbClr val="1D01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6374" autoAdjust="0"/>
  </p:normalViewPr>
  <p:slideViewPr>
    <p:cSldViewPr>
      <p:cViewPr varScale="1">
        <p:scale>
          <a:sx n="84" d="100"/>
          <a:sy n="84" d="100"/>
        </p:scale>
        <p:origin x="300" y="7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82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8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AFF35BAE-0E0C-42A9-86C4-402F0121AE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346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2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4113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21" y="4718739"/>
            <a:ext cx="4986633" cy="446392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358E5C20-1A90-4F2F-AA21-106B6BAC45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607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2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069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3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478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4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237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6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359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7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323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91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94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5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87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42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4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83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571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84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FFE496-05FA-489A-8F6A-724690EDCCD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6639" y="2312231"/>
            <a:ext cx="9144000" cy="22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контрольной и разрешительной деятельности </a:t>
            </a:r>
            <a:b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2024 году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2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338078" y="5949280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C7ECED08-7947-43F3-B66C-5F41CD362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1125" y="6203509"/>
            <a:ext cx="6391275" cy="393839"/>
          </a:xfrm>
        </p:spPr>
        <p:txBody>
          <a:bodyPr/>
          <a:lstStyle/>
          <a:p>
            <a:r>
              <a:rPr lang="ru-RU" sz="2000" dirty="0"/>
              <a:t>2024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B0F14C0-4E5F-4B81-AE99-BD1197B6A664}"/>
              </a:ext>
            </a:extLst>
          </p:cNvPr>
          <p:cNvSpPr/>
          <p:nvPr/>
        </p:nvSpPr>
        <p:spPr>
          <a:xfrm>
            <a:off x="533348" y="838750"/>
            <a:ext cx="83991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8412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24" b="1">
                <a:effectLst/>
                <a:latin typeface="+mj-lt"/>
                <a:ea typeface="+mj-ea"/>
                <a:cs typeface="+mj-cs"/>
                <a:sym typeface="Calibri"/>
              </a:defRPr>
            </a:pPr>
            <a:r>
              <a:rPr kumimoji="0" lang="ru-RU" sz="2400" b="1" i="0" u="none" strike="noStrike" kern="1200" cap="all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Calibri"/>
              </a:rPr>
              <a:t>Результаты </a:t>
            </a:r>
            <a:r>
              <a:rPr kumimoji="0" lang="ru-RU" sz="2400" b="1" i="0" u="none" strike="noStrike" kern="1200" cap="all" spc="0" normalizeH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Calibri"/>
              </a:rPr>
              <a:t>кнд</a:t>
            </a:r>
            <a:r>
              <a:rPr kumimoji="0" lang="ru-RU" sz="2400" b="1" i="0" u="none" strike="noStrike" kern="1200" cap="all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Calibri"/>
              </a:rPr>
              <a:t> за </a:t>
            </a:r>
            <a:r>
              <a:rPr lang="ru-RU" sz="2400" b="1" cap="all" dirty="0">
                <a:latin typeface="Calibri" panose="020F0502020204030204" pitchFamily="34" charset="0"/>
                <a:cs typeface="+mn-cs"/>
                <a:sym typeface="Calibri"/>
              </a:rPr>
              <a:t>12</a:t>
            </a:r>
            <a:r>
              <a:rPr kumimoji="0" lang="ru-RU" sz="2400" b="1" i="0" u="none" strike="noStrike" kern="1200" cap="all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Calibri"/>
              </a:rPr>
              <a:t> месяцев 2023 года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CDF3FD54-F77D-4004-A4D8-E39EA9C28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226613"/>
              </p:ext>
            </p:extLst>
          </p:nvPr>
        </p:nvGraphicFramePr>
        <p:xfrm>
          <a:off x="188978" y="1412776"/>
          <a:ext cx="8759228" cy="510247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615810">
                  <a:extLst>
                    <a:ext uri="{9D8B030D-6E8A-4147-A177-3AD203B41FA5}">
                      <a16:colId xmlns:a16="http://schemas.microsoft.com/office/drawing/2014/main" val="1924231386"/>
                    </a:ext>
                  </a:extLst>
                </a:gridCol>
                <a:gridCol w="1277064">
                  <a:extLst>
                    <a:ext uri="{9D8B030D-6E8A-4147-A177-3AD203B41FA5}">
                      <a16:colId xmlns:a16="http://schemas.microsoft.com/office/drawing/2014/main" val="1666698921"/>
                    </a:ext>
                  </a:extLst>
                </a:gridCol>
                <a:gridCol w="1218482">
                  <a:extLst>
                    <a:ext uri="{9D8B030D-6E8A-4147-A177-3AD203B41FA5}">
                      <a16:colId xmlns:a16="http://schemas.microsoft.com/office/drawing/2014/main" val="523498455"/>
                    </a:ext>
                  </a:extLst>
                </a:gridCol>
                <a:gridCol w="1185295">
                  <a:extLst>
                    <a:ext uri="{9D8B030D-6E8A-4147-A177-3AD203B41FA5}">
                      <a16:colId xmlns:a16="http://schemas.microsoft.com/office/drawing/2014/main" val="533880104"/>
                    </a:ext>
                  </a:extLst>
                </a:gridCol>
                <a:gridCol w="1124615">
                  <a:extLst>
                    <a:ext uri="{9D8B030D-6E8A-4147-A177-3AD203B41FA5}">
                      <a16:colId xmlns:a16="http://schemas.microsoft.com/office/drawing/2014/main" val="1218531171"/>
                    </a:ext>
                  </a:extLst>
                </a:gridCol>
                <a:gridCol w="1337962">
                  <a:extLst>
                    <a:ext uri="{9D8B030D-6E8A-4147-A177-3AD203B41FA5}">
                      <a16:colId xmlns:a16="http://schemas.microsoft.com/office/drawing/2014/main" val="624289210"/>
                    </a:ext>
                  </a:extLst>
                </a:gridCol>
              </a:tblGrid>
              <a:tr h="7569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</a:rPr>
                        <a:t>Пром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безопасность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</a:rPr>
                        <a:t>Энерго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безопасность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solidFill>
                            <a:schemeClr val="bg1"/>
                          </a:solidFill>
                          <a:effectLst/>
                        </a:rPr>
                        <a:t>Стройнадзор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ГТС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cap="all" baseline="0" dirty="0">
                          <a:solidFill>
                            <a:schemeClr val="bg1"/>
                          </a:solidFill>
                          <a:effectLst/>
                        </a:rPr>
                        <a:t>Итого</a:t>
                      </a:r>
                      <a:endParaRPr lang="ru-RU" sz="1800" cap="all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954554"/>
                  </a:ext>
                </a:extLst>
              </a:tr>
              <a:tr h="7618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Количество поднадзорных организаций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3 921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indent="13970" algn="ctr" rtl="0" eaLnBrk="1" latinLnBrk="0" hangingPunct="1"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</a:tabLst>
                        <a:defRPr sz="1800"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7 942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35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11 955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extLst>
                  <a:ext uri="{0D108BD9-81ED-4DB2-BD59-A6C34878D82A}">
                    <a16:rowId xmlns:a16="http://schemas.microsoft.com/office/drawing/2014/main" val="2571656161"/>
                  </a:ext>
                </a:extLst>
              </a:tr>
              <a:tr h="7130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Количество поднадзорных объектов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9 880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55 688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393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115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66 076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extLst>
                  <a:ext uri="{0D108BD9-81ED-4DB2-BD59-A6C34878D82A}">
                    <a16:rowId xmlns:a16="http://schemas.microsoft.com/office/drawing/2014/main" val="957672757"/>
                  </a:ext>
                </a:extLst>
              </a:tr>
              <a:tr h="49342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Проведено КНД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928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indent="13970" algn="ctr" rtl="0" eaLnBrk="1" latinLnBrk="0" hangingPunct="1">
                        <a:spcAft>
                          <a:spcPts val="0"/>
                        </a:spcAft>
                        <a:tabLst>
                          <a:tab pos="90170" algn="l"/>
                          <a:tab pos="540385" algn="l"/>
                        </a:tabLst>
                        <a:defRPr sz="1800"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309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510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1 847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extLst>
                  <a:ext uri="{0D108BD9-81ED-4DB2-BD59-A6C34878D82A}">
                    <a16:rowId xmlns:a16="http://schemas.microsoft.com/office/drawing/2014/main" val="1976178358"/>
                  </a:ext>
                </a:extLst>
              </a:tr>
              <a:tr h="5434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Выявлено нарушений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9 568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3 468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4 256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203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17 495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extLst>
                  <a:ext uri="{0D108BD9-81ED-4DB2-BD59-A6C34878D82A}">
                    <a16:rowId xmlns:a16="http://schemas.microsoft.com/office/drawing/2014/main" val="1682261317"/>
                  </a:ext>
                </a:extLst>
              </a:tr>
              <a:tr h="48114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Наложенных административных </a:t>
                      </a:r>
                      <a:r>
                        <a:rPr lang="ru-RU" sz="1800" b="1" baseline="0" dirty="0">
                          <a:solidFill>
                            <a:schemeClr val="bg1"/>
                          </a:solidFill>
                          <a:effectLst/>
                        </a:rPr>
                        <a:t>наказаний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1 022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172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421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1 635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extLst>
                  <a:ext uri="{0D108BD9-81ED-4DB2-BD59-A6C34878D82A}">
                    <a16:rowId xmlns:a16="http://schemas.microsoft.com/office/drawing/2014/main" val="943943997"/>
                  </a:ext>
                </a:extLst>
              </a:tr>
              <a:tr h="83976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На общую сумму (</a:t>
                      </a:r>
                      <a:r>
                        <a:rPr lang="ru-RU" sz="1800" b="1" dirty="0" err="1">
                          <a:solidFill>
                            <a:schemeClr val="bg1"/>
                          </a:solidFill>
                          <a:effectLst/>
                        </a:rPr>
                        <a:t>тыс.руб</a:t>
                      </a: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29 275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724,5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37 893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1 565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</a:rPr>
                        <a:t>69 457,5</a:t>
                      </a:r>
                      <a:endParaRPr kumimoji="0"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/>
                </a:tc>
                <a:extLst>
                  <a:ext uri="{0D108BD9-81ED-4DB2-BD59-A6C34878D82A}">
                    <a16:rowId xmlns:a16="http://schemas.microsoft.com/office/drawing/2014/main" val="2543036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689954"/>
      </p:ext>
    </p:extLst>
  </p:cSld>
  <p:clrMapOvr>
    <a:masterClrMapping/>
  </p:clrMapOvr>
  <p:transition spd="med">
    <p:cover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B0F14C0-4E5F-4B81-AE99-BD1197B6A664}"/>
              </a:ext>
            </a:extLst>
          </p:cNvPr>
          <p:cNvSpPr/>
          <p:nvPr/>
        </p:nvSpPr>
        <p:spPr>
          <a:xfrm>
            <a:off x="107505" y="831034"/>
            <a:ext cx="89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8412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24" b="1">
                <a:effectLst/>
                <a:latin typeface="+mj-lt"/>
                <a:ea typeface="+mj-ea"/>
                <a:cs typeface="+mj-cs"/>
                <a:sym typeface="Calibri"/>
              </a:defRPr>
            </a:pPr>
            <a:r>
              <a:rPr kumimoji="0" lang="ru-RU" sz="2400" b="1" i="0" u="none" strike="noStrike" kern="1200" cap="all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Calibri"/>
              </a:rPr>
              <a:t>Индикаторы риска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48E30D5A-894C-468C-B999-05E56B14B0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775" y="1359028"/>
            <a:ext cx="8870449" cy="4371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671599"/>
      </p:ext>
    </p:extLst>
  </p:cSld>
  <p:clrMapOvr>
    <a:masterClrMapping/>
  </p:clrMapOvr>
  <p:transition spd="med">
    <p:cover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19D80A8E-B1C2-410E-9AC2-93DFF34AEB23}"/>
              </a:ext>
            </a:extLst>
          </p:cNvPr>
          <p:cNvSpPr txBox="1">
            <a:spLocks/>
          </p:cNvSpPr>
          <p:nvPr/>
        </p:nvSpPr>
        <p:spPr bwMode="auto">
          <a:xfrm>
            <a:off x="395536" y="888080"/>
            <a:ext cx="8568952" cy="81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000" b="1" kern="0" cap="all" dirty="0">
                <a:latin typeface="Calibri" panose="020F0502020204030204" pitchFamily="34" charset="0"/>
                <a:cs typeface="Calibri" panose="020F0502020204030204" pitchFamily="34" charset="0"/>
              </a:rPr>
              <a:t>Профилактика в области промышленной безопасности</a:t>
            </a:r>
            <a:br>
              <a:rPr lang="ru-RU" sz="2000" b="1" kern="0" cap="all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000" b="1" kern="0" cap="all" dirty="0">
                <a:latin typeface="Calibri" panose="020F0502020204030204" pitchFamily="34" charset="0"/>
                <a:cs typeface="Calibri" panose="020F0502020204030204" pitchFamily="34" charset="0"/>
              </a:rPr>
              <a:t> приволжского управления за  12 месяцев 2023</a:t>
            </a:r>
          </a:p>
        </p:txBody>
      </p:sp>
      <p:graphicFrame>
        <p:nvGraphicFramePr>
          <p:cNvPr id="9" name="Объект 5">
            <a:extLst>
              <a:ext uri="{FF2B5EF4-FFF2-40B4-BE49-F238E27FC236}">
                <a16:creationId xmlns:a16="http://schemas.microsoft.com/office/drawing/2014/main" id="{A3D26257-D9FB-4B7A-B125-2D5E2F88C9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161532"/>
              </p:ext>
            </p:extLst>
          </p:nvPr>
        </p:nvGraphicFramePr>
        <p:xfrm>
          <a:off x="202225" y="1723814"/>
          <a:ext cx="8834271" cy="49954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342686">
                  <a:extLst>
                    <a:ext uri="{9D8B030D-6E8A-4147-A177-3AD203B41FA5}">
                      <a16:colId xmlns:a16="http://schemas.microsoft.com/office/drawing/2014/main" val="1616606223"/>
                    </a:ext>
                  </a:extLst>
                </a:gridCol>
                <a:gridCol w="1491585">
                  <a:extLst>
                    <a:ext uri="{9D8B030D-6E8A-4147-A177-3AD203B41FA5}">
                      <a16:colId xmlns:a16="http://schemas.microsoft.com/office/drawing/2014/main" val="4033426988"/>
                    </a:ext>
                  </a:extLst>
                </a:gridCol>
              </a:tblGrid>
              <a:tr h="144375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Наименование показателя</a:t>
                      </a:r>
                    </a:p>
                  </a:txBody>
                  <a:tcPr marL="121920" marR="121920" marT="60960" marB="6096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За 12 месяцев 2023</a:t>
                      </a:r>
                    </a:p>
                  </a:txBody>
                  <a:tcPr marL="121920" marR="121920" marT="60960" marB="60960" anchor="ctr">
                    <a:solidFill>
                      <a:srgbClr val="082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518406"/>
                  </a:ext>
                </a:extLst>
              </a:tr>
              <a:tr h="490224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Количество консультаций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2067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3695136477"/>
                  </a:ext>
                </a:extLst>
              </a:tr>
              <a:tr h="501595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Объявлено предостережений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585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460655971"/>
                  </a:ext>
                </a:extLst>
              </a:tr>
              <a:tr h="794063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Опубликовано в сети Интернет обзоров типовых нарушений обязательных требований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814913756"/>
                  </a:ext>
                </a:extLst>
              </a:tr>
              <a:tr h="469219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Профилактических визитов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261124028"/>
                  </a:ext>
                </a:extLst>
              </a:tr>
              <a:tr h="827419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Проведено публичных мероприятий,</a:t>
                      </a:r>
                      <a:r>
                        <a:rPr lang="ru-RU" sz="1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конференций, семинаров, </a:t>
                      </a:r>
                      <a:r>
                        <a:rPr lang="ru-RU" sz="18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вебинаров</a:t>
                      </a:r>
                      <a:r>
                        <a:rPr lang="ru-RU" sz="1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совещаний и др. по разъяснению обязательных требований</a:t>
                      </a:r>
                      <a:endParaRPr lang="ru-RU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193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245140686"/>
                  </a:ext>
                </a:extLst>
              </a:tr>
              <a:tr h="469219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Количество публичных обсуждений правоприменительной практики 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761397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309657"/>
      </p:ext>
    </p:extLst>
  </p:cSld>
  <p:clrMapOvr>
    <a:masterClrMapping/>
  </p:clrMapOvr>
  <p:transition spd="med">
    <p:cover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EBA55E-3DBA-4E0A-9E4B-FEAD2B620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53FC32B-7D5B-4404-AC1F-0AF2878D7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6719-E1EF-4585-A0C9-5E3C3D1A8013}" type="slidenum">
              <a:rPr lang="ru-RU" altLang="ru-RU" smtClean="0"/>
              <a:pPr/>
              <a:t>5</a:t>
            </a:fld>
            <a:endParaRPr lang="ru-RU" alt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66806C77-DA0C-49D8-A5C7-DDF6F0237A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9358" y="9239"/>
            <a:ext cx="9183358" cy="6848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968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000C7F6-6A5B-4CB0-A8BA-48261268A853}"/>
              </a:ext>
            </a:extLst>
          </p:cNvPr>
          <p:cNvSpPr/>
          <p:nvPr/>
        </p:nvSpPr>
        <p:spPr>
          <a:xfrm>
            <a:off x="107503" y="775169"/>
            <a:ext cx="89289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09585" algn="ctr">
              <a:defRPr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Calibri" pitchFamily="34" charset="0"/>
              </a:rPr>
              <a:t>С 1 августа 2021 года проводится эксперимент по оптимизации и автоматизации процессов в сфере разрешительной деятельности через Единый портал государственных услуг.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DEEB396-880F-4837-8839-9B45336FD6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000074"/>
              </p:ext>
            </p:extLst>
          </p:nvPr>
        </p:nvGraphicFramePr>
        <p:xfrm>
          <a:off x="214223" y="1844824"/>
          <a:ext cx="8575949" cy="44364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14645868"/>
                    </a:ext>
                  </a:extLst>
                </a:gridCol>
                <a:gridCol w="979493">
                  <a:extLst>
                    <a:ext uri="{9D8B030D-6E8A-4147-A177-3AD203B41FA5}">
                      <a16:colId xmlns:a16="http://schemas.microsoft.com/office/drawing/2014/main" val="3054793750"/>
                    </a:ext>
                  </a:extLst>
                </a:gridCol>
                <a:gridCol w="979493">
                  <a:extLst>
                    <a:ext uri="{9D8B030D-6E8A-4147-A177-3AD203B41FA5}">
                      <a16:colId xmlns:a16="http://schemas.microsoft.com/office/drawing/2014/main" val="3936844428"/>
                    </a:ext>
                  </a:extLst>
                </a:gridCol>
                <a:gridCol w="1196778">
                  <a:extLst>
                    <a:ext uri="{9D8B030D-6E8A-4147-A177-3AD203B41FA5}">
                      <a16:colId xmlns:a16="http://schemas.microsoft.com/office/drawing/2014/main" val="546668392"/>
                    </a:ext>
                  </a:extLst>
                </a:gridCol>
                <a:gridCol w="1135924">
                  <a:extLst>
                    <a:ext uri="{9D8B030D-6E8A-4147-A177-3AD203B41FA5}">
                      <a16:colId xmlns:a16="http://schemas.microsoft.com/office/drawing/2014/main" val="3867465417"/>
                    </a:ext>
                  </a:extLst>
                </a:gridCol>
                <a:gridCol w="1154397">
                  <a:extLst>
                    <a:ext uri="{9D8B030D-6E8A-4147-A177-3AD203B41FA5}">
                      <a16:colId xmlns:a16="http://schemas.microsoft.com/office/drawing/2014/main" val="1580131331"/>
                    </a:ext>
                  </a:extLst>
                </a:gridCol>
                <a:gridCol w="1329864">
                  <a:extLst>
                    <a:ext uri="{9D8B030D-6E8A-4147-A177-3AD203B41FA5}">
                      <a16:colId xmlns:a16="http://schemas.microsoft.com/office/drawing/2014/main" val="132659218"/>
                    </a:ext>
                  </a:extLst>
                </a:gridCol>
              </a:tblGrid>
              <a:tr h="1196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Вид госуслуги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12 мес. 2022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6" marR="5586" marT="5586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12 мес. 2023</a:t>
                      </a: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u="none" strike="noStrike" dirty="0">
                        <a:effectLst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53665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+mn-lt"/>
                        </a:rPr>
                        <a:t>Всего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+mn-lt"/>
                        </a:rPr>
                        <a:t>ЕПГУ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+mn-lt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+mn-lt"/>
                        </a:rPr>
                        <a:t>Всего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+mn-lt"/>
                        </a:rPr>
                        <a:t>ЕПГУ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+mn-lt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4836431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ЗЭПБ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37 837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15 851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39 643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27 146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68,5%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640553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Регистрация ОПО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4 454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18,7%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4 320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1 612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37,3%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790440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Лицензирование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14,3%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35,6%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012214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Аттестация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15 546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0,5%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15 759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1 366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8,7%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859329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58 381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16 815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28,8%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60 276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30 321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50,3%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0108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008578"/>
      </p:ext>
    </p:extLst>
  </p:cSld>
  <p:clrMapOvr>
    <a:masterClrMapping/>
  </p:clrMapOvr>
  <p:transition spd="med">
    <p:cover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EA6331F-A061-4360-88B8-600A16D69912}"/>
              </a:ext>
            </a:extLst>
          </p:cNvPr>
          <p:cNvSpPr txBox="1"/>
          <p:nvPr/>
        </p:nvSpPr>
        <p:spPr>
          <a:xfrm>
            <a:off x="539552" y="1206308"/>
            <a:ext cx="7776864" cy="44453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Информация об изменениях в законодательстве, образцы бланков заявления, сведений, рекомендации по их заполнению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др. выставлены на официальном интернет- сайте Управления privol.gosnadzor.ru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112754"/>
      </p:ext>
    </p:extLst>
  </p:cSld>
  <p:clrMapOvr>
    <a:masterClrMapping/>
  </p:clrMapOvr>
  <p:transition spd="med">
    <p:cover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sz="2400" kern="0" dirty="0">
              <a:solidFill>
                <a:schemeClr val="accent6"/>
              </a:solidFill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внимание!</a:t>
            </a:r>
            <a:endParaRPr lang="ru-RU" sz="2400" dirty="0">
              <a:solidFill>
                <a:schemeClr val="accent6"/>
              </a:solidFill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73153</TotalTime>
  <Words>377</Words>
  <Application>Microsoft Office PowerPoint</Application>
  <PresentationFormat>Экран (4:3)</PresentationFormat>
  <Paragraphs>132</Paragraphs>
  <Slides>8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Оформление по умолчанию</vt:lpstr>
      <vt:lpstr>Презентация PowerPoint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Презентация PowerPoint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Презентация PowerPoint</vt:lpstr>
    </vt:vector>
  </TitlesOfParts>
  <Company>ГГТН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Измайлова Зульфия Наилевна</cp:lastModifiedBy>
  <cp:revision>3020</cp:revision>
  <cp:lastPrinted>2021-04-02T07:24:06Z</cp:lastPrinted>
  <dcterms:created xsi:type="dcterms:W3CDTF">2000-02-02T11:29:10Z</dcterms:created>
  <dcterms:modified xsi:type="dcterms:W3CDTF">2024-05-31T06:44:00Z</dcterms:modified>
</cp:coreProperties>
</file>